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27"/>
  </p:notesMasterIdLst>
  <p:handoutMasterIdLst>
    <p:handoutMasterId r:id="rId28"/>
  </p:handoutMasterIdLst>
  <p:sldIdLst>
    <p:sldId id="266" r:id="rId2"/>
    <p:sldId id="263" r:id="rId3"/>
    <p:sldId id="270" r:id="rId4"/>
    <p:sldId id="269" r:id="rId5"/>
    <p:sldId id="285" r:id="rId6"/>
    <p:sldId id="284" r:id="rId7"/>
    <p:sldId id="282" r:id="rId8"/>
    <p:sldId id="283" r:id="rId9"/>
    <p:sldId id="267" r:id="rId10"/>
    <p:sldId id="268" r:id="rId11"/>
    <p:sldId id="281" r:id="rId12"/>
    <p:sldId id="272" r:id="rId13"/>
    <p:sldId id="271" r:id="rId14"/>
    <p:sldId id="273" r:id="rId15"/>
    <p:sldId id="274" r:id="rId16"/>
    <p:sldId id="275" r:id="rId17"/>
    <p:sldId id="276" r:id="rId18"/>
    <p:sldId id="286" r:id="rId19"/>
    <p:sldId id="277" r:id="rId20"/>
    <p:sldId id="278" r:id="rId21"/>
    <p:sldId id="279" r:id="rId22"/>
    <p:sldId id="280" r:id="rId23"/>
    <p:sldId id="265" r:id="rId24"/>
    <p:sldId id="259" r:id="rId25"/>
    <p:sldId id="261" r:id="rId26"/>
  </p:sldIdLst>
  <p:sldSz cx="9144000" cy="6858000" type="screen4x3"/>
  <p:notesSz cx="6856413" cy="9750425"/>
  <p:defaultTextStyle>
    <a:defPPr>
      <a:defRPr lang="en-GB"/>
    </a:defPPr>
    <a:lvl1pPr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bg2"/>
      </a:buClr>
      <a:buSzPct val="75000"/>
      <a:buFont typeface="Wingdings" pitchFamily="2" charset="2"/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71">
          <p15:clr>
            <a:srgbClr val="A4A3A4"/>
          </p15:clr>
        </p15:guide>
        <p15:guide id="2" pos="215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C00"/>
    <a:srgbClr val="FF8000"/>
    <a:srgbClr val="FFC000"/>
    <a:srgbClr val="1C1C1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7" autoAdjust="0"/>
    <p:restoredTop sz="91026" autoAdjust="0"/>
  </p:normalViewPr>
  <p:slideViewPr>
    <p:cSldViewPr>
      <p:cViewPr>
        <p:scale>
          <a:sx n="100" d="100"/>
          <a:sy n="100" d="100"/>
        </p:scale>
        <p:origin x="3536" y="10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3222" y="84"/>
      </p:cViewPr>
      <p:guideLst>
        <p:guide orient="horz" pos="3071"/>
        <p:guide pos="215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C2298B22-F8B5-4A04-8A2B-7B58BFFDDECD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70347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87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31838"/>
            <a:ext cx="4875213" cy="36560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32325"/>
            <a:ext cx="5027613" cy="438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9263063"/>
            <a:ext cx="2971800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294" tIns="45647" rIns="91294" bIns="45647" numCol="1" anchor="b" anchorCtr="0" compatLnSpc="1">
            <a:prstTxWarp prst="textNoShape">
              <a:avLst/>
            </a:prstTxWarp>
          </a:bodyPr>
          <a:lstStyle>
            <a:lvl1pPr algn="r" defTabSz="912813">
              <a:spcBef>
                <a:spcPct val="0"/>
              </a:spcBef>
              <a:buClrTx/>
              <a:buSzTx/>
              <a:buFontTx/>
              <a:buNone/>
              <a:defRPr sz="1200" smtClean="0">
                <a:latin typeface="Times New Roman" pitchFamily="18" charset="0"/>
              </a:defRPr>
            </a:lvl1pPr>
          </a:lstStyle>
          <a:p>
            <a:pPr>
              <a:defRPr/>
            </a:pPr>
            <a:fld id="{7FA79FB1-4409-457E-9585-96ABD3F1E072}" type="slidenum">
              <a:rPr lang="en-GB"/>
              <a:pPr>
                <a:defRPr/>
              </a:pPr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144901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15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371461E-73D0-4A3B-BA0A-836B7A49516C}" type="slidenum">
              <a:rPr lang="en-GB"/>
              <a:pPr/>
              <a:t>2</a:t>
            </a:fld>
            <a:endParaRPr lang="en-GB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O principal objetivo deste projeto foi modernizar um destilador eletromecânico que estava obsoleto e avariado. </a:t>
            </a:r>
            <a:r>
              <a:rPr lang="pt-PT"/>
              <a:t>Foi pretendido aumentar a eficiência, melhorar o controlo do processo de destilação e adicionar funcionalidades de automação que eliminam a necessidade de intervenção manual constante. </a:t>
            </a:r>
          </a:p>
        </p:txBody>
      </p:sp>
    </p:spTree>
    <p:extLst>
      <p:ext uri="{BB962C8B-B14F-4D97-AF65-F5344CB8AC3E}">
        <p14:creationId xmlns:p14="http://schemas.microsoft.com/office/powerpoint/2010/main" val="1616086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889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0006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7500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7344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t-PT" dirty="0"/>
              <a:t>Descrever Componentes</a:t>
            </a:r>
          </a:p>
          <a:p>
            <a:pPr marL="6286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pt-PT" dirty="0"/>
              <a:t>Válvulas (2x)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Depósito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Resistência Aquecimento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Sensores de Nível</a:t>
            </a:r>
          </a:p>
          <a:p>
            <a:pPr marL="628650" lvl="1" indent="-171450">
              <a:buFontTx/>
              <a:buChar char="-"/>
            </a:pPr>
            <a:r>
              <a:rPr lang="pt-PT" dirty="0"/>
              <a:t>Bomba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FA79FB1-4409-457E-9585-96ABD3F1E072}" type="slidenum">
              <a:rPr lang="en-GB" smtClean="0"/>
              <a:pPr>
                <a:defRPr/>
              </a:pPr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8746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FE6C5BD-6C72-4B64-89CE-BFC1D30BA590}" type="slidenum">
              <a:rPr lang="en-GB"/>
              <a:pPr/>
              <a:t>24</a:t>
            </a:fld>
            <a:endParaRPr lang="en-GB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26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28E6A32-F69C-49F2-B6B6-31149A6E541B}" type="slidenum">
              <a:rPr lang="en-GB"/>
              <a:pPr/>
              <a:t>25</a:t>
            </a:fld>
            <a:endParaRPr lang="en-GB"/>
          </a:p>
        </p:txBody>
      </p:sp>
      <p:sp>
        <p:nvSpPr>
          <p:cNvPr id="14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06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 bwMode="auto">
          <a:xfrm>
            <a:off x="756543" y="116632"/>
            <a:ext cx="8135937" cy="997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defRPr/>
            </a:pPr>
            <a:r>
              <a:rPr lang="pt-PT" sz="1800" b="1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DEPARTAMENTO DE TECNOLOGIAS</a:t>
            </a:r>
          </a:p>
          <a:p>
            <a:pPr algn="r">
              <a:defRPr/>
            </a:pPr>
            <a:r>
              <a:rPr lang="pt-PT" sz="1800" b="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ENGENHARIA INFORMÁTICA</a:t>
            </a:r>
          </a:p>
          <a:p>
            <a:pPr algn="r">
              <a:defRPr/>
            </a:pPr>
            <a:r>
              <a:rPr lang="pt-PT" sz="1400" b="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itchFamily="34" charset="0"/>
              </a:rPr>
              <a:t>UNIDADE CURRICULAR DE PROJECTO 2023/2024</a:t>
            </a:r>
          </a:p>
        </p:txBody>
      </p:sp>
      <p:sp>
        <p:nvSpPr>
          <p:cNvPr id="128002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38820" y="2098948"/>
            <a:ext cx="8568952" cy="769441"/>
          </a:xfrm>
          <a:ln algn="ctr"/>
        </p:spPr>
        <p:txBody>
          <a:bodyPr wrap="square" anchor="t">
            <a:spAutoFit/>
          </a:bodyPr>
          <a:lstStyle>
            <a:lvl1pPr>
              <a:spcBef>
                <a:spcPct val="50000"/>
              </a:spcBef>
              <a:defRPr b="0">
                <a:solidFill>
                  <a:srgbClr val="FF6600"/>
                </a:solidFill>
                <a:latin typeface="Calibri Light" pitchFamily="34" charset="0"/>
              </a:defRPr>
            </a:lvl1pPr>
          </a:lstStyle>
          <a:p>
            <a:r>
              <a:rPr lang="en-US" dirty="0"/>
              <a:t>CLIQUE PARA EDITAR O TÍTULO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238820" y="3198242"/>
            <a:ext cx="8568952" cy="51879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</a:defRPr>
            </a:lvl1pPr>
          </a:lstStyle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nome</a:t>
            </a:r>
            <a:r>
              <a:rPr lang="en-US" dirty="0"/>
              <a:t> do(s) </a:t>
            </a:r>
            <a:r>
              <a:rPr lang="en-US" dirty="0" err="1"/>
              <a:t>aluno</a:t>
            </a:r>
            <a:r>
              <a:rPr lang="en-US" dirty="0"/>
              <a:t>(s)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251520" y="5084415"/>
            <a:ext cx="8568952" cy="50482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400" noProof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noProof="0" dirty="0"/>
              <a:t>Clique </a:t>
            </a:r>
            <a:r>
              <a:rPr lang="en-US" noProof="0" dirty="0" err="1"/>
              <a:t>para</a:t>
            </a:r>
            <a:r>
              <a:rPr lang="en-US" noProof="0" dirty="0"/>
              <a:t>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nome</a:t>
            </a:r>
            <a:r>
              <a:rPr lang="en-US" noProof="0" dirty="0"/>
              <a:t> do(s) </a:t>
            </a:r>
            <a:r>
              <a:rPr lang="en-US" noProof="0" dirty="0" err="1"/>
              <a:t>orientador</a:t>
            </a:r>
            <a:r>
              <a:rPr lang="en-US" noProof="0" dirty="0"/>
              <a:t>(</a:t>
            </a:r>
            <a:r>
              <a:rPr lang="en-US" noProof="0" dirty="0" err="1"/>
              <a:t>es</a:t>
            </a:r>
            <a:r>
              <a:rPr lang="en-US" noProof="0" dirty="0"/>
              <a:t>)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228600" y="2889250"/>
            <a:ext cx="8610600" cy="201613"/>
            <a:chOff x="228600" y="2889250"/>
            <a:chExt cx="8610600" cy="201613"/>
          </a:xfrm>
        </p:grpSpPr>
        <p:sp>
          <p:nvSpPr>
            <p:cNvPr id="8" name="Rectangle 8"/>
            <p:cNvSpPr>
              <a:spLocks noChangeArrowheads="1"/>
            </p:cNvSpPr>
            <p:nvPr userDrawn="1"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9" name="Rectangle 8"/>
            <p:cNvSpPr>
              <a:spLocks noChangeArrowheads="1"/>
            </p:cNvSpPr>
            <p:nvPr userDrawn="1"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0" name="Rectangle 9"/>
            <p:cNvSpPr>
              <a:spLocks noChangeArrowheads="1"/>
            </p:cNvSpPr>
            <p:nvPr userDrawn="1"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rgbClr val="FF5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238820" y="3742432"/>
            <a:ext cx="8568952" cy="43204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email do(s) </a:t>
            </a:r>
            <a:r>
              <a:rPr lang="en-US" dirty="0" err="1"/>
              <a:t>aluno</a:t>
            </a:r>
            <a:r>
              <a:rPr lang="en-US" dirty="0"/>
              <a:t>(s)</a:t>
            </a:r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251520" y="4633972"/>
            <a:ext cx="856895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r>
              <a:rPr kumimoji="0" lang="pt-PT" sz="28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 Light" pitchFamily="34" charset="0"/>
                <a:ea typeface="+mn-ea"/>
                <a:cs typeface="+mn-cs"/>
              </a:rPr>
              <a:t>ORIENTAÇÃO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251520" y="5610448"/>
            <a:ext cx="8568952" cy="43204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def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itchFamily="34" charset="0"/>
                <a:ea typeface="+mn-ea"/>
                <a:cs typeface="+mn-cs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email do(s) </a:t>
            </a:r>
            <a:r>
              <a:rPr lang="en-US" dirty="0" err="1"/>
              <a:t>orientador</a:t>
            </a:r>
            <a:r>
              <a:rPr lang="en-US" dirty="0"/>
              <a:t>(</a:t>
            </a:r>
            <a:r>
              <a:rPr lang="en-US" dirty="0" err="1"/>
              <a:t>es</a:t>
            </a:r>
            <a:r>
              <a:rPr lang="en-US" dirty="0"/>
              <a:t>)</a:t>
            </a:r>
          </a:p>
        </p:txBody>
      </p:sp>
      <p:pic>
        <p:nvPicPr>
          <p:cNvPr id="1027" name="Imagem 1">
            <a:extLst>
              <a:ext uri="{FF2B5EF4-FFF2-40B4-BE49-F238E27FC236}">
                <a16:creationId xmlns:a16="http://schemas.microsoft.com/office/drawing/2014/main" id="{55D8D910-9269-41DB-8612-D15585461A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1" y="116631"/>
            <a:ext cx="1967136" cy="1228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186BC5-7192-41B1-9288-CA175CD5C9F0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24744"/>
            <a:ext cx="4038600" cy="50061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24744"/>
            <a:ext cx="4038600" cy="50061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PT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9C7D40-4196-4ED6-8831-A2B60B37CF8D}" type="slidenum">
              <a:rPr lang="en-US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pt-PT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484A0E-43E8-43C1-A51D-51AF6143FD42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03648" y="277813"/>
            <a:ext cx="7416824" cy="702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o </a:t>
            </a:r>
            <a:r>
              <a:rPr lang="en-US" dirty="0" err="1"/>
              <a:t>título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24744"/>
            <a:ext cx="8229600" cy="50061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Clique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editar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estilos</a:t>
            </a:r>
            <a:r>
              <a:rPr lang="en-US" dirty="0"/>
              <a:t> de </a:t>
            </a:r>
            <a:r>
              <a:rPr lang="en-US" dirty="0" err="1"/>
              <a:t>texto</a:t>
            </a:r>
            <a:r>
              <a:rPr lang="en-US" dirty="0"/>
              <a:t> do </a:t>
            </a:r>
            <a:r>
              <a:rPr lang="en-US" dirty="0" err="1"/>
              <a:t>modelo</a:t>
            </a:r>
            <a:r>
              <a:rPr lang="en-US" dirty="0"/>
              <a:t> global</a:t>
            </a:r>
          </a:p>
          <a:p>
            <a:pPr lvl="1"/>
            <a:r>
              <a:rPr lang="en-US" dirty="0"/>
              <a:t>Segundo </a:t>
            </a:r>
            <a:r>
              <a:rPr lang="en-US" dirty="0" err="1"/>
              <a:t>nível</a:t>
            </a:r>
            <a:endParaRPr lang="en-US" dirty="0"/>
          </a:p>
          <a:p>
            <a:pPr lvl="2"/>
            <a:r>
              <a:rPr lang="en-US" dirty="0" err="1"/>
              <a:t>Terceiro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  <a:p>
            <a:pPr lvl="3"/>
            <a:r>
              <a:rPr lang="en-US" dirty="0"/>
              <a:t>Quarto </a:t>
            </a:r>
            <a:r>
              <a:rPr lang="en-US" dirty="0" err="1"/>
              <a:t>nível</a:t>
            </a:r>
            <a:endParaRPr lang="en-US" dirty="0"/>
          </a:p>
          <a:p>
            <a:pPr lvl="4"/>
            <a:r>
              <a:rPr lang="en-US" dirty="0" err="1"/>
              <a:t>Quinto</a:t>
            </a:r>
            <a:r>
              <a:rPr lang="en-US" dirty="0"/>
              <a:t> </a:t>
            </a:r>
            <a:r>
              <a:rPr lang="en-US" dirty="0" err="1"/>
              <a:t>nível</a:t>
            </a:r>
            <a:endParaRPr lang="en-US" dirty="0"/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99944"/>
            <a:ext cx="2133600" cy="324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ClrTx/>
              <a:buSzTx/>
              <a:buFontTx/>
              <a:buNone/>
              <a:defRPr sz="1000" smtClean="0"/>
            </a:lvl1pPr>
          </a:lstStyle>
          <a:p>
            <a:pPr>
              <a:defRPr/>
            </a:pPr>
            <a:fld id="{7B57C844-226E-4C14-BC5E-5C2B26F6A2C5}" type="slidenum">
              <a:rPr lang="en-US"/>
              <a:pPr>
                <a:defRPr/>
              </a:pPr>
              <a:t>‹nº›</a:t>
            </a:fld>
            <a:endParaRPr lang="en-US" dirty="0"/>
          </a:p>
        </p:txBody>
      </p:sp>
      <p:sp>
        <p:nvSpPr>
          <p:cNvPr id="126984" name="Line 8"/>
          <p:cNvSpPr>
            <a:spLocks noChangeShapeType="1"/>
          </p:cNvSpPr>
          <p:nvPr/>
        </p:nvSpPr>
        <p:spPr bwMode="auto">
          <a:xfrm>
            <a:off x="457200" y="993428"/>
            <a:ext cx="8077200" cy="0"/>
          </a:xfrm>
          <a:prstGeom prst="line">
            <a:avLst/>
          </a:prstGeom>
          <a:noFill/>
          <a:ln w="19050">
            <a:solidFill>
              <a:srgbClr val="FF5C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pt-PT"/>
          </a:p>
        </p:txBody>
      </p:sp>
      <p:sp>
        <p:nvSpPr>
          <p:cNvPr id="14" name="TextBox 13"/>
          <p:cNvSpPr txBox="1"/>
          <p:nvPr userDrawn="1"/>
        </p:nvSpPr>
        <p:spPr bwMode="auto">
          <a:xfrm>
            <a:off x="432048" y="6469444"/>
            <a:ext cx="269979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r>
              <a:rPr kumimoji="0" lang="pt-PT" sz="18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 Light" pitchFamily="34" charset="0"/>
                <a:ea typeface="+mn-ea"/>
                <a:cs typeface="+mn-cs"/>
              </a:rPr>
              <a:t>Engenharia Informática</a:t>
            </a:r>
          </a:p>
        </p:txBody>
      </p:sp>
      <p:pic>
        <p:nvPicPr>
          <p:cNvPr id="2050" name="Imagem 1">
            <a:extLst>
              <a:ext uri="{FF2B5EF4-FFF2-40B4-BE49-F238E27FC236}">
                <a16:creationId xmlns:a16="http://schemas.microsoft.com/office/drawing/2014/main" id="{C8D07C3F-FAB7-40D9-AC87-5FE29F7CB5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31168"/>
            <a:ext cx="977843" cy="610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75" r:id="rId2"/>
    <p:sldLayoutId id="2147483677" r:id="rId3"/>
    <p:sldLayoutId id="2147483679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8000"/>
          </a:solidFill>
          <a:latin typeface="Calibri Light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28600" y="2889250"/>
            <a:ext cx="8610600" cy="201613"/>
            <a:chOff x="228600" y="2889250"/>
            <a:chExt cx="8610600" cy="201613"/>
          </a:xfrm>
        </p:grpSpPr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228600" y="2889250"/>
              <a:ext cx="2870200" cy="20161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098800" y="2889250"/>
              <a:ext cx="2870200" cy="201613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969000" y="2889250"/>
              <a:ext cx="2870200" cy="201613"/>
            </a:xfrm>
            <a:prstGeom prst="rect">
              <a:avLst/>
            </a:prstGeom>
            <a:solidFill>
              <a:srgbClr val="FF5C00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pt-PT"/>
            </a:p>
          </p:txBody>
        </p: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5A59F0E1-0A41-40FC-86B1-F8365C5D5A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Destilador Inteligente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19AE7104-8C71-4715-A605-C54ABCC75E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/>
              <a:t>Sérgio Manuel Figueira do Carmo</a:t>
            </a:r>
          </a:p>
        </p:txBody>
      </p:sp>
      <p:sp>
        <p:nvSpPr>
          <p:cNvPr id="6" name="Marcador de Posição do Texto 5">
            <a:extLst>
              <a:ext uri="{FF2B5EF4-FFF2-40B4-BE49-F238E27FC236}">
                <a16:creationId xmlns:a16="http://schemas.microsoft.com/office/drawing/2014/main" id="{9B28DDD5-FB01-4355-AB61-1F32494EB1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PT" dirty="0"/>
              <a:t>Sérgio Duarte Correia</a:t>
            </a:r>
          </a:p>
        </p:txBody>
      </p:sp>
      <p:sp>
        <p:nvSpPr>
          <p:cNvPr id="7" name="Marcador de Posição do Texto 6">
            <a:extLst>
              <a:ext uri="{FF2B5EF4-FFF2-40B4-BE49-F238E27FC236}">
                <a16:creationId xmlns:a16="http://schemas.microsoft.com/office/drawing/2014/main" id="{4E42050C-BF19-4C32-833F-43BF3FC28E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t-PT" dirty="0"/>
              <a:t>19749@ipportalegre.pt</a:t>
            </a:r>
          </a:p>
        </p:txBody>
      </p:sp>
      <p:sp>
        <p:nvSpPr>
          <p:cNvPr id="9" name="Marcador de Posição do Texto 8">
            <a:extLst>
              <a:ext uri="{FF2B5EF4-FFF2-40B4-BE49-F238E27FC236}">
                <a16:creationId xmlns:a16="http://schemas.microsoft.com/office/drawing/2014/main" id="{9A4D50FB-B125-487C-B878-45B3DF644E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t-PT" dirty="0"/>
              <a:t>scorreia@ipportalegre.pt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4B5C9-BD54-71FD-A4BB-51D525121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Sistema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4AD9-B772-1008-81D3-F0B284634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3024335"/>
          </a:xfrm>
        </p:spPr>
        <p:txBody>
          <a:bodyPr/>
          <a:lstStyle/>
          <a:p>
            <a:r>
              <a:rPr lang="pt-PT" dirty="0"/>
              <a:t>1 bomba de água para encher o tanque de água</a:t>
            </a:r>
          </a:p>
          <a:p>
            <a:r>
              <a:rPr lang="pt-PT" dirty="0"/>
              <a:t>uma resistência de aquecimento para gerar o vapor</a:t>
            </a:r>
          </a:p>
          <a:p>
            <a:r>
              <a:rPr lang="pt-PT" dirty="0"/>
              <a:t>duas válvulas que controlam o fluxo de água e a saída de vapor.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1E71D-F680-5A6A-0896-DCB1E3D9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5" name="Imagem 1" descr="Uma imagem com texto, pessoa&#10;&#10;Descrição gerada automaticamente">
            <a:extLst>
              <a:ext uri="{FF2B5EF4-FFF2-40B4-BE49-F238E27FC236}">
                <a16:creationId xmlns:a16="http://schemas.microsoft.com/office/drawing/2014/main" id="{1D4B7521-626A-3BA6-2F3E-CBC1087FBF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32961" y="4406254"/>
            <a:ext cx="2048510" cy="1534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1" descr="Uma imagem com Fios elétricos, cabo, máquina, Engenharia eletrónica&#10;&#10;Descrição gerada automaticamente">
            <a:extLst>
              <a:ext uri="{FF2B5EF4-FFF2-40B4-BE49-F238E27FC236}">
                <a16:creationId xmlns:a16="http://schemas.microsoft.com/office/drawing/2014/main" id="{83D105AB-88BD-4960-F429-87EDAB30C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232" y="4119234"/>
            <a:ext cx="1781810" cy="207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91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5E196-322E-CA48-0A24-D2EF0C893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Sistema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E8397-4E66-8C42-A857-23A2D66E6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Um sistema elétrico completamente novo, que inclui uma fonte de 5v, cablagem nova, barramento de ligações e sistema de proteção de baixa e alta tensão.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AB806-4876-D4F1-EDA8-0305C358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5" name="Imagem 1" descr="Uma imagem com Fios elétricos, eletrónica, Engenharia eletrónica, cabo&#10;&#10;Descrição gerada automaticamente">
            <a:extLst>
              <a:ext uri="{FF2B5EF4-FFF2-40B4-BE49-F238E27FC236}">
                <a16:creationId xmlns:a16="http://schemas.microsoft.com/office/drawing/2014/main" id="{8F0A4E20-CD6C-4D54-8BF3-C49C51A63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191" y="3627834"/>
            <a:ext cx="2406650" cy="2049780"/>
          </a:xfrm>
          <a:prstGeom prst="rect">
            <a:avLst/>
          </a:prstGeom>
        </p:spPr>
      </p:pic>
      <p:pic>
        <p:nvPicPr>
          <p:cNvPr id="7" name="Imagem 1" descr="Uma imagem com Engenharia eletrónica, Fios elétricos, máquina, eletrónica&#10;&#10;Descrição gerada automaticamente">
            <a:extLst>
              <a:ext uri="{FF2B5EF4-FFF2-40B4-BE49-F238E27FC236}">
                <a16:creationId xmlns:a16="http://schemas.microsoft.com/office/drawing/2014/main" id="{DF82C4CE-0484-033E-96CA-F8601B859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3040" y="3622119"/>
            <a:ext cx="2346960" cy="205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149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1F956-87B1-3B0E-9C18-52065138F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Substituição de Componentes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56896F-B0C4-6521-C576-C65C7EEA1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6" name="Imagem 1" descr="Uma imagem com texto, Instrumento de medição, eletrónica, manómetro&#10;&#10;Descrição gerada automaticamente">
            <a:extLst>
              <a:ext uri="{FF2B5EF4-FFF2-40B4-BE49-F238E27FC236}">
                <a16:creationId xmlns:a16="http://schemas.microsoft.com/office/drawing/2014/main" id="{758CD8F1-E9A1-5D37-1CA8-6343BB602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628800"/>
            <a:ext cx="1474929" cy="1445650"/>
          </a:xfrm>
          <a:prstGeom prst="rect">
            <a:avLst/>
          </a:prstGeom>
        </p:spPr>
      </p:pic>
      <p:pic>
        <p:nvPicPr>
          <p:cNvPr id="7" name="Imagem 2" descr="ESP32 ­WROVER-­E">
            <a:extLst>
              <a:ext uri="{FF2B5EF4-FFF2-40B4-BE49-F238E27FC236}">
                <a16:creationId xmlns:a16="http://schemas.microsoft.com/office/drawing/2014/main" id="{6917AA60-E9E0-F865-C7E0-B4C64FB36A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772816"/>
            <a:ext cx="2160240" cy="1063651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5E9117C4-7C2B-A22D-2393-ED8A6C404C5E}"/>
              </a:ext>
            </a:extLst>
          </p:cNvPr>
          <p:cNvSpPr/>
          <p:nvPr/>
        </p:nvSpPr>
        <p:spPr bwMode="auto">
          <a:xfrm>
            <a:off x="3619521" y="2203403"/>
            <a:ext cx="985682" cy="59354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10" name="Imagem 1" descr="Uma imagem com texto, eletrónica, interior, pilha&#10;&#10;Descrição gerada automaticamente">
            <a:extLst>
              <a:ext uri="{FF2B5EF4-FFF2-40B4-BE49-F238E27FC236}">
                <a16:creationId xmlns:a16="http://schemas.microsoft.com/office/drawing/2014/main" id="{AEEA3FC6-E859-DF6E-4ADC-F5FC20013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43716" y="3575717"/>
            <a:ext cx="1276218" cy="1602145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165D9639-2AC9-B2B9-CED3-0ADEA070B7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8064" y="3553403"/>
            <a:ext cx="2312276" cy="1617557"/>
          </a:xfrm>
          <a:prstGeom prst="rect">
            <a:avLst/>
          </a:prstGeom>
        </p:spPr>
      </p:pic>
      <p:sp>
        <p:nvSpPr>
          <p:cNvPr id="12" name="Seta: Para a Direita 11">
            <a:extLst>
              <a:ext uri="{FF2B5EF4-FFF2-40B4-BE49-F238E27FC236}">
                <a16:creationId xmlns:a16="http://schemas.microsoft.com/office/drawing/2014/main" id="{5F745358-7167-0267-4E49-0322E4B3DB5E}"/>
              </a:ext>
            </a:extLst>
          </p:cNvPr>
          <p:cNvSpPr/>
          <p:nvPr/>
        </p:nvSpPr>
        <p:spPr bwMode="auto">
          <a:xfrm>
            <a:off x="3586318" y="4080018"/>
            <a:ext cx="985682" cy="593542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015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A2DE7-B1C4-C3B4-C421-8366BBECB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Substituição de Componentes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D5D30-98A4-3DC5-3E45-21EEBAED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5" name="Imagem 1" descr="Uma imagem com texto, eletrónica, interior, pilha&#10;&#10;Descrição gerada automaticamente">
            <a:extLst>
              <a:ext uri="{FF2B5EF4-FFF2-40B4-BE49-F238E27FC236}">
                <a16:creationId xmlns:a16="http://schemas.microsoft.com/office/drawing/2014/main" id="{0ECA0C47-3039-D70D-4CA4-E85EC33A30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5696" y="3432315"/>
            <a:ext cx="1847792" cy="2319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EBC04A-715E-FDF4-83D6-EEDD5B9C5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044" y="3410001"/>
            <a:ext cx="3347864" cy="2342004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65E5000-2631-7DBB-20EC-949F9FBABF04}"/>
              </a:ext>
            </a:extLst>
          </p:cNvPr>
          <p:cNvSpPr txBox="1">
            <a:spLocks/>
          </p:cNvSpPr>
          <p:nvPr/>
        </p:nvSpPr>
        <p:spPr bwMode="auto">
          <a:xfrm>
            <a:off x="457200" y="1700809"/>
            <a:ext cx="8363272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pt-PT" kern="0" dirty="0"/>
              <a:t>Foram substituídos os sensores de nível analógicos (x2) por sensores de nível digitais (x3).</a:t>
            </a:r>
          </a:p>
        </p:txBody>
      </p:sp>
    </p:spTree>
    <p:extLst>
      <p:ext uri="{BB962C8B-B14F-4D97-AF65-F5344CB8AC3E}">
        <p14:creationId xmlns:p14="http://schemas.microsoft.com/office/powerpoint/2010/main" val="2829155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4DF2D-23DB-5361-BE65-B5DB575B5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Substituição de Componentes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339DE-814C-ECF5-70D2-39B5959C1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destilador usava </a:t>
            </a:r>
            <a:r>
              <a:rPr lang="pt-PT" dirty="0" err="1"/>
              <a:t>contactors</a:t>
            </a:r>
            <a:r>
              <a:rPr lang="pt-PT" dirty="0"/>
              <a:t> como recurso para ligar os atuadores consoante o  nível de água. Os relés substituem os </a:t>
            </a:r>
            <a:r>
              <a:rPr lang="pt-PT" dirty="0" err="1"/>
              <a:t>contactors</a:t>
            </a:r>
            <a:r>
              <a:rPr lang="pt-PT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22D64-A56C-D2F3-0F9F-BE2E62D3D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Imagem 1">
            <a:extLst>
              <a:ext uri="{FF2B5EF4-FFF2-40B4-BE49-F238E27FC236}">
                <a16:creationId xmlns:a16="http://schemas.microsoft.com/office/drawing/2014/main" id="{1909EB88-9052-B34E-ADD4-DAE53387E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498" y="3682684"/>
            <a:ext cx="2348157" cy="2448240"/>
          </a:xfrm>
          <a:prstGeom prst="rect">
            <a:avLst/>
          </a:prstGeom>
        </p:spPr>
      </p:pic>
      <p:pic>
        <p:nvPicPr>
          <p:cNvPr id="6" name="Imagem 7" descr="Uma imagem com Engenharia eletrónica, Fios elétricos, eletrónica, circuito&#10;&#10;Descrição gerada automaticamente">
            <a:extLst>
              <a:ext uri="{FF2B5EF4-FFF2-40B4-BE49-F238E27FC236}">
                <a16:creationId xmlns:a16="http://schemas.microsoft.com/office/drawing/2014/main" id="{63BBB51A-E6F5-0632-3915-E2486624C0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4140" y="3682684"/>
            <a:ext cx="3431361" cy="24482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6978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AD4D5-7E03-7DC9-A720-2BAD91AC5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Componentes Removidos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19288-C730-76DD-C4A3-1BFA3D36A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1160272"/>
          </a:xfrm>
        </p:spPr>
        <p:txBody>
          <a:bodyPr/>
          <a:lstStyle/>
          <a:p>
            <a:r>
              <a:rPr lang="pt-PT" dirty="0"/>
              <a:t>Foram removidos alguns componentes relevantes da destiladora: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FDE6A-A89F-39A0-FD5F-30718E85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Imagem 1" descr="Uma imagem com texto, Instrumento de medição, eletrónica, manómetro&#10;&#10;Descrição gerada automaticamente">
            <a:extLst>
              <a:ext uri="{FF2B5EF4-FFF2-40B4-BE49-F238E27FC236}">
                <a16:creationId xmlns:a16="http://schemas.microsoft.com/office/drawing/2014/main" id="{39A3FC46-CB13-F518-1DC2-002EDFF01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76" y="2708920"/>
            <a:ext cx="2366672" cy="2319690"/>
          </a:xfrm>
          <a:prstGeom prst="rect">
            <a:avLst/>
          </a:prstGeom>
        </p:spPr>
      </p:pic>
      <p:pic>
        <p:nvPicPr>
          <p:cNvPr id="6" name="Imagem 1" descr="Uma imagem com texto, eletrónica, interior, pilha&#10;&#10;Descrição gerada automaticamente">
            <a:extLst>
              <a:ext uri="{FF2B5EF4-FFF2-40B4-BE49-F238E27FC236}">
                <a16:creationId xmlns:a16="http://schemas.microsoft.com/office/drawing/2014/main" id="{9013C2F1-0622-C640-31EF-6EAC2965F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648104" y="2708920"/>
            <a:ext cx="1847792" cy="23196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em 1">
            <a:extLst>
              <a:ext uri="{FF2B5EF4-FFF2-40B4-BE49-F238E27FC236}">
                <a16:creationId xmlns:a16="http://schemas.microsoft.com/office/drawing/2014/main" id="{69F9FABE-0BDE-6852-93C9-6B9363384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653" y="2708920"/>
            <a:ext cx="2250763" cy="234669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E832D1-90E8-14C1-2F01-52974AAE96AF}"/>
              </a:ext>
            </a:extLst>
          </p:cNvPr>
          <p:cNvSpPr txBox="1">
            <a:spLocks/>
          </p:cNvSpPr>
          <p:nvPr/>
        </p:nvSpPr>
        <p:spPr bwMode="auto">
          <a:xfrm>
            <a:off x="739876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/>
              <a:t>Temporizador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BFA147E-EBB4-D031-F8D7-E84DBABC6EF1}"/>
              </a:ext>
            </a:extLst>
          </p:cNvPr>
          <p:cNvSpPr txBox="1">
            <a:spLocks/>
          </p:cNvSpPr>
          <p:nvPr/>
        </p:nvSpPr>
        <p:spPr bwMode="auto">
          <a:xfrm>
            <a:off x="3388664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/>
              <a:t>Sensor de Nível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F8A5998-5B1E-A317-BA99-CCA4F1DCC016}"/>
              </a:ext>
            </a:extLst>
          </p:cNvPr>
          <p:cNvSpPr txBox="1">
            <a:spLocks/>
          </p:cNvSpPr>
          <p:nvPr/>
        </p:nvSpPr>
        <p:spPr bwMode="auto">
          <a:xfrm>
            <a:off x="6007698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 err="1"/>
              <a:t>Contactores</a:t>
            </a:r>
            <a:endParaRPr lang="pt-PT" sz="2400" kern="0" dirty="0"/>
          </a:p>
        </p:txBody>
      </p:sp>
    </p:spTree>
    <p:extLst>
      <p:ext uri="{BB962C8B-B14F-4D97-AF65-F5344CB8AC3E}">
        <p14:creationId xmlns:p14="http://schemas.microsoft.com/office/powerpoint/2010/main" val="2752045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AD4D5-7E03-7DC9-A720-2BAD91AC5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Componentes Adicionados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19288-C730-76DD-C4A3-1BFA3D36A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1160272"/>
          </a:xfrm>
        </p:spPr>
        <p:txBody>
          <a:bodyPr/>
          <a:lstStyle/>
          <a:p>
            <a:r>
              <a:rPr lang="pt-PT" dirty="0"/>
              <a:t>Foram adicionados os seguintes componentes como substituição aos antigos: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FFDE6A-A89F-39A0-FD5F-30718E85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5" name="Imagem 1">
            <a:extLst>
              <a:ext uri="{FF2B5EF4-FFF2-40B4-BE49-F238E27FC236}">
                <a16:creationId xmlns:a16="http://schemas.microsoft.com/office/drawing/2014/main" id="{39A3FC46-CB13-F518-1DC2-002EDFF01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9876" y="3286107"/>
            <a:ext cx="2366672" cy="1165315"/>
          </a:xfrm>
          <a:prstGeom prst="rect">
            <a:avLst/>
          </a:prstGeom>
        </p:spPr>
      </p:pic>
      <p:pic>
        <p:nvPicPr>
          <p:cNvPr id="6" name="Imagem 1">
            <a:extLst>
              <a:ext uri="{FF2B5EF4-FFF2-40B4-BE49-F238E27FC236}">
                <a16:creationId xmlns:a16="http://schemas.microsoft.com/office/drawing/2014/main" id="{9013C2F1-0622-C640-31EF-6EAC2965FC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648104" y="3220860"/>
            <a:ext cx="1847792" cy="12958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em 1">
            <a:extLst>
              <a:ext uri="{FF2B5EF4-FFF2-40B4-BE49-F238E27FC236}">
                <a16:creationId xmlns:a16="http://schemas.microsoft.com/office/drawing/2014/main" id="{69F9FABE-0BDE-6852-93C9-6B9363384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65653" y="3076995"/>
            <a:ext cx="2250763" cy="161054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DE832D1-90E8-14C1-2F01-52974AAE96AF}"/>
              </a:ext>
            </a:extLst>
          </p:cNvPr>
          <p:cNvSpPr txBox="1">
            <a:spLocks/>
          </p:cNvSpPr>
          <p:nvPr/>
        </p:nvSpPr>
        <p:spPr bwMode="auto">
          <a:xfrm>
            <a:off x="739876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/>
              <a:t>ESP32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BFA147E-EBB4-D031-F8D7-E84DBABC6EF1}"/>
              </a:ext>
            </a:extLst>
          </p:cNvPr>
          <p:cNvSpPr txBox="1">
            <a:spLocks/>
          </p:cNvSpPr>
          <p:nvPr/>
        </p:nvSpPr>
        <p:spPr bwMode="auto">
          <a:xfrm>
            <a:off x="3388664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/>
              <a:t>Sensores de Nível Digitais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F8A5998-5B1E-A317-BA99-CCA4F1DCC016}"/>
              </a:ext>
            </a:extLst>
          </p:cNvPr>
          <p:cNvSpPr txBox="1">
            <a:spLocks/>
          </p:cNvSpPr>
          <p:nvPr/>
        </p:nvSpPr>
        <p:spPr bwMode="auto">
          <a:xfrm>
            <a:off x="6007698" y="5323877"/>
            <a:ext cx="2366672" cy="10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Char char="p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itchFamily="2" charset="2"/>
              <a:buChar char="p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Wingdings" pitchFamily="2" charset="2"/>
              <a:buNone/>
            </a:pPr>
            <a:r>
              <a:rPr lang="pt-PT" sz="2400" kern="0" dirty="0"/>
              <a:t>Relés</a:t>
            </a:r>
          </a:p>
        </p:txBody>
      </p:sp>
    </p:spTree>
    <p:extLst>
      <p:ext uri="{BB962C8B-B14F-4D97-AF65-F5344CB8AC3E}">
        <p14:creationId xmlns:p14="http://schemas.microsoft.com/office/powerpoint/2010/main" val="20605581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FEE3-5C56-C3A7-F11B-A31FE314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do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A9FD2-3937-A960-E34E-493E90F1C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453336" y="1124744"/>
            <a:ext cx="8229600" cy="5006181"/>
          </a:xfrm>
        </p:spPr>
        <p:txBody>
          <a:bodyPr/>
          <a:lstStyle/>
          <a:p>
            <a:pPr algn="just"/>
            <a:r>
              <a:rPr lang="pt-PT" dirty="0"/>
              <a:t>O firmware foi desenvolvido em C/C++ para o ESP32 e está dividido em dois núcleos: </a:t>
            </a:r>
          </a:p>
          <a:p>
            <a:pPr lvl="1" algn="just"/>
            <a:r>
              <a:rPr lang="pt-PT" dirty="0"/>
              <a:t>o Core 0 executa o firmware que controla as funções do destilador, </a:t>
            </a:r>
          </a:p>
          <a:p>
            <a:pPr lvl="1" algn="just"/>
            <a:r>
              <a:rPr lang="pt-PT" dirty="0"/>
              <a:t>enquanto o Core 1 é responsável pelo servidor web que permite o controlo remoto do equipamento.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E8BAB-33C2-9F70-6F73-15C3DD18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A4623E8-36B1-BD93-6EA4-BD65A0F77410}"/>
              </a:ext>
            </a:extLst>
          </p:cNvPr>
          <p:cNvGrpSpPr/>
          <p:nvPr/>
        </p:nvGrpSpPr>
        <p:grpSpPr>
          <a:xfrm>
            <a:off x="899592" y="4005064"/>
            <a:ext cx="6912768" cy="1990824"/>
            <a:chOff x="467544" y="1268760"/>
            <a:chExt cx="6912768" cy="1990824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FB88E550-5BB9-407B-043E-03A241B36970}"/>
                </a:ext>
              </a:extLst>
            </p:cNvPr>
            <p:cNvSpPr/>
            <p:nvPr/>
          </p:nvSpPr>
          <p:spPr bwMode="auto">
            <a:xfrm>
              <a:off x="467544" y="1268760"/>
              <a:ext cx="6912768" cy="1990824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bg2"/>
                </a:buClr>
                <a:buSzPct val="75000"/>
                <a:buFont typeface="Wingdings" pitchFamily="2" charset="2"/>
                <a:buNone/>
                <a:tabLst/>
              </a:pPr>
              <a:r>
                <a:rPr kumimoji="0" lang="pt-PT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Verdana" pitchFamily="34" charset="0"/>
                </a:rPr>
                <a:t>Página </a:t>
              </a:r>
              <a:r>
                <a:rPr kumimoji="0" lang="pt-PT" sz="1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Verdana" pitchFamily="34" charset="0"/>
                </a:rPr>
                <a:t>Web</a:t>
              </a:r>
              <a:endPara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67DE1F8A-86E4-D563-F512-DD95A5AAD96A}"/>
                </a:ext>
              </a:extLst>
            </p:cNvPr>
            <p:cNvSpPr/>
            <p:nvPr/>
          </p:nvSpPr>
          <p:spPr bwMode="auto">
            <a:xfrm>
              <a:off x="467544" y="1916832"/>
              <a:ext cx="6912768" cy="1342752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3">
              <a:schemeClr val="lt1"/>
            </a:lnRef>
            <a:fillRef idx="1">
              <a:schemeClr val="accent5"/>
            </a:fillRef>
            <a:effectRef idx="1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pt-PT" sz="2000" dirty="0"/>
                <a:t>Em relação à página WEB, foi desenvolvida em HTML, CSS, JavaScript, AJAX, e </a:t>
              </a:r>
              <a:r>
                <a:rPr lang="pt-PT" sz="2000" dirty="0" err="1"/>
                <a:t>WebSockets</a:t>
              </a:r>
              <a:r>
                <a:rPr lang="pt-PT" sz="2000" dirty="0"/>
                <a:t> para criar uma interface web em tempo real.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2037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9FEE3-5C56-C3A7-F11B-A31FE3143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do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A9FD2-3937-A960-E34E-493E90F1C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/>
              <a:t>O firmware foi desenvolvido em C/C++ para o ESP32 e está dividido em dois núcleos: </a:t>
            </a:r>
          </a:p>
          <a:p>
            <a:pPr lvl="1" algn="just"/>
            <a:r>
              <a:rPr lang="pt-PT" dirty="0"/>
              <a:t>o Core 0 executa o firmware que controla as funções do destilador, </a:t>
            </a:r>
          </a:p>
          <a:p>
            <a:pPr lvl="1" algn="just"/>
            <a:r>
              <a:rPr lang="pt-PT" dirty="0"/>
              <a:t>enquanto o Core 1 é responsável pelo servidor web que permite o controlo remoto do equipamento. </a:t>
            </a:r>
          </a:p>
          <a:p>
            <a:pPr algn="just"/>
            <a:r>
              <a:rPr lang="pt-PT" dirty="0"/>
              <a:t>Em relação à página WEB, foi desenvolvida em HTML, CSS, JavaScript, AJAX, e </a:t>
            </a:r>
            <a:r>
              <a:rPr lang="pt-PT" dirty="0" err="1"/>
              <a:t>WebSockets</a:t>
            </a:r>
            <a:r>
              <a:rPr lang="pt-PT" dirty="0"/>
              <a:t> para criar uma interface web em tempo real.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1E8BAB-33C2-9F70-6F73-15C3DD181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253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4498-E148-0C9E-0ACA-A0EEE2279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Interface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D6DAA-3B7B-1923-A0F2-BB24D7654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090" y="1124744"/>
            <a:ext cx="3892861" cy="5256584"/>
          </a:xfrm>
        </p:spPr>
        <p:txBody>
          <a:bodyPr/>
          <a:lstStyle/>
          <a:p>
            <a:r>
              <a:rPr lang="pt-PT" dirty="0"/>
              <a:t>A interface web permite monitorar o estado do destilador em tempo real e controlar todos os componentes, como o nível de água, a bomba, a resistência e as 2 válvulas.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DF80B-BB55-DB4A-C769-A2C433C81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5" name="Imagem 23">
            <a:extLst>
              <a:ext uri="{FF2B5EF4-FFF2-40B4-BE49-F238E27FC236}">
                <a16:creationId xmlns:a16="http://schemas.microsoft.com/office/drawing/2014/main" id="{87F9D8F0-4523-5E5B-CF79-85C2F82755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09490" y="1124744"/>
            <a:ext cx="4687419" cy="52455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1239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Problema</a:t>
            </a:r>
          </a:p>
        </p:txBody>
      </p:sp>
      <p:sp>
        <p:nvSpPr>
          <p:cNvPr id="2" name="Marcador de Posição de Conteúdo 1"/>
          <p:cNvSpPr>
            <a:spLocks noGrp="1"/>
          </p:cNvSpPr>
          <p:nvPr>
            <p:ph idx="1"/>
          </p:nvPr>
        </p:nvSpPr>
        <p:spPr>
          <a:xfrm>
            <a:off x="457200" y="1124744"/>
            <a:ext cx="5842992" cy="5006181"/>
          </a:xfrm>
        </p:spPr>
        <p:txBody>
          <a:bodyPr/>
          <a:lstStyle/>
          <a:p>
            <a:r>
              <a:rPr lang="pt-PT" dirty="0"/>
              <a:t>O principal objetivo deste projeto foi modernizar um destilador eletromecânico que estava obsoleto e avariado. Foi pretendido aumentar a eficiência, melhorar o controlo do processo de destilação e adicionar funcionalidades de automação que eliminam a necessidade de intervenção manual constante. </a:t>
            </a: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Imagem 1" descr="Uma imagem com máquina, texto, Eletrodoméstico, interior&#10;&#10;Descrição gerada automaticamente">
            <a:extLst>
              <a:ext uri="{FF2B5EF4-FFF2-40B4-BE49-F238E27FC236}">
                <a16:creationId xmlns:a16="http://schemas.microsoft.com/office/drawing/2014/main" id="{62663820-1FCD-63AD-7ED0-E0046B72B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2454" y="1499535"/>
            <a:ext cx="2459612" cy="423372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2B37D-82FF-0538-3E23-BFAE4F8E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Interface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A15DF-3C94-5CD6-A30F-46A582C54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Através da página WEB, é possível alterar o estado da bomba, modo automático, resistência e das duas válvulas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3BD00-6CB6-D787-24A1-8E4C666EC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pic>
        <p:nvPicPr>
          <p:cNvPr id="5" name="Imagem 24">
            <a:extLst>
              <a:ext uri="{FF2B5EF4-FFF2-40B4-BE49-F238E27FC236}">
                <a16:creationId xmlns:a16="http://schemas.microsoft.com/office/drawing/2014/main" id="{170C24A5-5020-01A8-0288-093C5D1F6C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42851" y="2850894"/>
            <a:ext cx="6458298" cy="36327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558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5690-364B-7917-2012-3C487A99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Modo Automático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7DCAE-875F-2720-24F6-FB9D42D0A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Este modo permite o uso do temporizador, o que durante este uso, o destilador é automático, isto é:</a:t>
            </a:r>
          </a:p>
          <a:p>
            <a:pPr lvl="1"/>
            <a:r>
              <a:rPr lang="pt-PT" dirty="0"/>
              <a:t>O nível de água é gerido automaticamente</a:t>
            </a:r>
          </a:p>
          <a:p>
            <a:pPr lvl="1"/>
            <a:r>
              <a:rPr lang="pt-PT" dirty="0"/>
              <a:t>A resistência liga automaticamente no inicio e desliga no fim do temporizador</a:t>
            </a:r>
          </a:p>
          <a:p>
            <a:pPr lvl="1"/>
            <a:r>
              <a:rPr lang="pt-PT" dirty="0"/>
              <a:t>As válvulas operam automaticamente igualmente à resistência</a:t>
            </a:r>
          </a:p>
          <a:p>
            <a:pPr lvl="1"/>
            <a:r>
              <a:rPr lang="pt-PT" dirty="0"/>
              <a:t>Se o nível de água chegar ao nível de alarme, o processo é interrompido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95050-F615-4A2C-C0F2-2DC636B5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194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75690-364B-7917-2012-3C487A990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Modo Manual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7DCAE-875F-2720-24F6-FB9D42D0A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modo manual permite que o utilizador ligue/desligue os atuadores como achar necessário com as seguintes exceções:</a:t>
            </a:r>
          </a:p>
          <a:p>
            <a:pPr lvl="1"/>
            <a:r>
              <a:rPr lang="pt-PT" dirty="0"/>
              <a:t>Não é possível ligar a bomba se a água estiver ao nível máximo</a:t>
            </a:r>
          </a:p>
          <a:p>
            <a:pPr lvl="1"/>
            <a:r>
              <a:rPr lang="pt-PT" dirty="0"/>
              <a:t>Não é possível ligar a resistência de calor se a água estiver ao nível de Alarme</a:t>
            </a:r>
          </a:p>
          <a:p>
            <a:r>
              <a:rPr lang="pt-PT" dirty="0"/>
              <a:t>O modo manual só pode ser ativado ligando o botão frontal da destiladora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95050-F615-4A2C-C0F2-2DC636B5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1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PT" dirty="0"/>
              <a:t>Solução a Implementar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PT" dirty="0"/>
              <a:t>Metodologia e Tecnologias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PT" dirty="0"/>
              <a:t>Plano de Trabalho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2" name="Marcador de Posição do Número do Diapositivo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8494D-C39F-D8DD-8BB8-8FAEEFE16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3648" y="493837"/>
            <a:ext cx="7416824" cy="1206971"/>
          </a:xfrm>
        </p:spPr>
        <p:txBody>
          <a:bodyPr/>
          <a:lstStyle/>
          <a:p>
            <a:r>
              <a:rPr lang="pt-PT" dirty="0"/>
              <a:t>Componente Física e Substituição de Componentes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1646A-856B-D52C-0A95-4373A0744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34047"/>
            <a:ext cx="8229600" cy="4303266"/>
          </a:xfrm>
        </p:spPr>
        <p:txBody>
          <a:bodyPr/>
          <a:lstStyle/>
          <a:p>
            <a:r>
              <a:rPr lang="pt-PT" dirty="0"/>
              <a:t>A modernização do destilador envolveu a remoção de muitos componentes antigos e a sua substituição por novos, mais eficientes e digitais.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A1846D-DE22-1B6F-7AA5-911497CDD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7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9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5" name="Imagem 1">
            <a:extLst>
              <a:ext uri="{FF2B5EF4-FFF2-40B4-BE49-F238E27FC236}">
                <a16:creationId xmlns:a16="http://schemas.microsoft.com/office/drawing/2014/main" id="{19250B95-6713-A268-40F8-83B70E7E34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945" y="1080094"/>
            <a:ext cx="1788891" cy="266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818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1042 0.27176 L -1.38889E-6 -7.40741E-7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-1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CE40E-C66F-A6AE-4FC4-A1F4846116A8}"/>
              </a:ext>
            </a:extLst>
          </p:cNvPr>
          <p:cNvSpPr/>
          <p:nvPr/>
        </p:nvSpPr>
        <p:spPr bwMode="auto">
          <a:xfrm>
            <a:off x="3707904" y="4941168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851A20-4F18-D0D4-90DA-2062C3A29ADC}"/>
              </a:ext>
            </a:extLst>
          </p:cNvPr>
          <p:cNvSpPr/>
          <p:nvPr/>
        </p:nvSpPr>
        <p:spPr bwMode="auto">
          <a:xfrm>
            <a:off x="4280921" y="1988840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E54EEF-F8D6-CADF-B9B3-8BFF15E3C437}"/>
              </a:ext>
            </a:extLst>
          </p:cNvPr>
          <p:cNvSpPr/>
          <p:nvPr/>
        </p:nvSpPr>
        <p:spPr bwMode="auto">
          <a:xfrm>
            <a:off x="6948264" y="4149080"/>
            <a:ext cx="680477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825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CE40E-C66F-A6AE-4FC4-A1F4846116A8}"/>
              </a:ext>
            </a:extLst>
          </p:cNvPr>
          <p:cNvSpPr/>
          <p:nvPr/>
        </p:nvSpPr>
        <p:spPr bwMode="auto">
          <a:xfrm>
            <a:off x="3707904" y="4941168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851A20-4F18-D0D4-90DA-2062C3A29ADC}"/>
              </a:ext>
            </a:extLst>
          </p:cNvPr>
          <p:cNvSpPr/>
          <p:nvPr/>
        </p:nvSpPr>
        <p:spPr bwMode="auto">
          <a:xfrm>
            <a:off x="4280921" y="1988840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E54EEF-F8D6-CADF-B9B3-8BFF15E3C437}"/>
              </a:ext>
            </a:extLst>
          </p:cNvPr>
          <p:cNvSpPr/>
          <p:nvPr/>
        </p:nvSpPr>
        <p:spPr bwMode="auto">
          <a:xfrm>
            <a:off x="6948264" y="4149080"/>
            <a:ext cx="680477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13" name="Imagem 1">
            <a:extLst>
              <a:ext uri="{FF2B5EF4-FFF2-40B4-BE49-F238E27FC236}">
                <a16:creationId xmlns:a16="http://schemas.microsoft.com/office/drawing/2014/main" id="{08480FD5-D7B0-AAFB-503E-A70222EDC8B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692" y="1106076"/>
            <a:ext cx="1902228" cy="282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55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40FBF-01A3-B32F-F675-48AFFAD8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Arquitetura Geral do Destilador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E54B-BAFE-A73D-1B31-CF4AE055D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075240" cy="667845"/>
          </a:xfrm>
        </p:spPr>
        <p:txBody>
          <a:bodyPr/>
          <a:lstStyle/>
          <a:p>
            <a:r>
              <a:rPr lang="pt-PT" dirty="0"/>
              <a:t>Esquema de Processo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8683EE-1B3A-307F-E87E-500D6F4D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Imagem 1">
            <a:extLst>
              <a:ext uri="{FF2B5EF4-FFF2-40B4-BE49-F238E27FC236}">
                <a16:creationId xmlns:a16="http://schemas.microsoft.com/office/drawing/2014/main" id="{921E2148-33AA-9BD9-A1CA-02BD289AE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008" y="1646508"/>
            <a:ext cx="5760640" cy="4834099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ADCE40E-C66F-A6AE-4FC4-A1F4846116A8}"/>
              </a:ext>
            </a:extLst>
          </p:cNvPr>
          <p:cNvSpPr/>
          <p:nvPr/>
        </p:nvSpPr>
        <p:spPr bwMode="auto">
          <a:xfrm>
            <a:off x="3707904" y="4941168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851A20-4F18-D0D4-90DA-2062C3A29ADC}"/>
              </a:ext>
            </a:extLst>
          </p:cNvPr>
          <p:cNvSpPr/>
          <p:nvPr/>
        </p:nvSpPr>
        <p:spPr bwMode="auto">
          <a:xfrm>
            <a:off x="4280921" y="1988840"/>
            <a:ext cx="831139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CE54EEF-F8D6-CADF-B9B3-8BFF15E3C437}"/>
              </a:ext>
            </a:extLst>
          </p:cNvPr>
          <p:cNvSpPr/>
          <p:nvPr/>
        </p:nvSpPr>
        <p:spPr bwMode="auto">
          <a:xfrm>
            <a:off x="6948264" y="4149080"/>
            <a:ext cx="680477" cy="702915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56B61D6-A72E-C732-ECF0-326653303E1D}"/>
              </a:ext>
            </a:extLst>
          </p:cNvPr>
          <p:cNvSpPr/>
          <p:nvPr/>
        </p:nvSpPr>
        <p:spPr bwMode="auto">
          <a:xfrm>
            <a:off x="5724128" y="3798709"/>
            <a:ext cx="826864" cy="85442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18D3AF4-D9BE-88C7-5858-B17961B231AC}"/>
              </a:ext>
            </a:extLst>
          </p:cNvPr>
          <p:cNvSpPr/>
          <p:nvPr/>
        </p:nvSpPr>
        <p:spPr bwMode="auto">
          <a:xfrm>
            <a:off x="6550992" y="3798708"/>
            <a:ext cx="397272" cy="121446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DEB94A-6B0A-8B2B-FE43-526595086746}"/>
              </a:ext>
            </a:extLst>
          </p:cNvPr>
          <p:cNvSpPr/>
          <p:nvPr/>
        </p:nvSpPr>
        <p:spPr bwMode="auto">
          <a:xfrm>
            <a:off x="5797321" y="4293096"/>
            <a:ext cx="753671" cy="288032"/>
          </a:xfrm>
          <a:prstGeom prst="ellipse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itchFamily="2" charset="2"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5" name="Imagem 1" descr="Uma imagem com texto, pessoa&#10;&#10;Descrição gerada automaticamente">
            <a:extLst>
              <a:ext uri="{FF2B5EF4-FFF2-40B4-BE49-F238E27FC236}">
                <a16:creationId xmlns:a16="http://schemas.microsoft.com/office/drawing/2014/main" id="{F0E4F670-1206-6A08-6EEB-94F6383DCF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745194" y="1625601"/>
            <a:ext cx="2048510" cy="1534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19620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37392-588B-187E-1DA7-47D30E340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Descrição do Sistema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FFF56-DB43-67C0-C78C-1698195E4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24744"/>
            <a:ext cx="6096001" cy="5006181"/>
          </a:xfrm>
        </p:spPr>
        <p:txBody>
          <a:bodyPr/>
          <a:lstStyle/>
          <a:p>
            <a:r>
              <a:rPr lang="pt-PT" dirty="0"/>
              <a:t>O sistema modernizado inclui:</a:t>
            </a:r>
          </a:p>
          <a:p>
            <a:r>
              <a:rPr lang="pt-PT" dirty="0"/>
              <a:t>1x ESP32 como controlador principal, </a:t>
            </a:r>
          </a:p>
          <a:p>
            <a:r>
              <a:rPr lang="pt-PT" dirty="0"/>
              <a:t>3x sensores de nível de água para controlar o nível de água destilada dentro do tanque onde é gerado o vapor,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1E21D-2888-33FA-1DE1-225210DCB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0186BC5-7192-41B1-9288-CA175CD5C9F0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5" name="Imagem 2" descr="ESP32 ­WROVER-­E">
            <a:extLst>
              <a:ext uri="{FF2B5EF4-FFF2-40B4-BE49-F238E27FC236}">
                <a16:creationId xmlns:a16="http://schemas.microsoft.com/office/drawing/2014/main" id="{3F7DF20A-131C-1160-3BDB-FF4527DCD1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6" y="4654550"/>
            <a:ext cx="2998470" cy="1476375"/>
          </a:xfrm>
          <a:prstGeom prst="rect">
            <a:avLst/>
          </a:prstGeom>
        </p:spPr>
      </p:pic>
      <p:pic>
        <p:nvPicPr>
          <p:cNvPr id="7" name="Imagem 1">
            <a:extLst>
              <a:ext uri="{FF2B5EF4-FFF2-40B4-BE49-F238E27FC236}">
                <a16:creationId xmlns:a16="http://schemas.microsoft.com/office/drawing/2014/main" id="{CD76998F-C1E8-B51C-4EFA-4925F9B279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193" y="1905169"/>
            <a:ext cx="2614793" cy="3888432"/>
          </a:xfrm>
          <a:prstGeom prst="rect">
            <a:avLst/>
          </a:prstGeom>
        </p:spPr>
      </p:pic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BA747068-F167-CA50-1F06-2C5EA40D0782}"/>
              </a:ext>
            </a:extLst>
          </p:cNvPr>
          <p:cNvCxnSpPr/>
          <p:nvPr/>
        </p:nvCxnSpPr>
        <p:spPr bwMode="auto">
          <a:xfrm flipH="1">
            <a:off x="179512" y="4365104"/>
            <a:ext cx="2736304" cy="2296976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1147483"/>
      </p:ext>
    </p:extLst>
  </p:cSld>
  <p:clrMapOvr>
    <a:masterClrMapping/>
  </p:clrMapOvr>
</p:sld>
</file>

<file path=ppt/theme/theme1.xml><?xml version="1.0" encoding="utf-8"?>
<a:theme xmlns:a="http://schemas.openxmlformats.org/drawingml/2006/main" name="Level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lang="en-GB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lang="en-GB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75000"/>
          <a:buFont typeface="Wingdings" pitchFamily="2" charset="2"/>
          <a:buNone/>
          <a:tabLst/>
          <a:defRPr kumimoji="0" sz="2800" b="0" i="0" u="none" strike="noStrike" kern="0" cap="none" spc="0" normalizeH="0" baseline="0" noProof="0" dirty="0" err="1" smtClean="0">
            <a:ln>
              <a:noFill/>
            </a:ln>
            <a:solidFill>
              <a:schemeClr val="tx1">
                <a:lumMod val="85000"/>
                <a:lumOff val="15000"/>
              </a:schemeClr>
            </a:solidFill>
            <a:effectLst/>
            <a:uLnTx/>
            <a:uFillTx/>
            <a:latin typeface="Calibri Light" pitchFamily="34" charset="0"/>
            <a:ea typeface="+mn-ea"/>
            <a:cs typeface="+mn-cs"/>
          </a:defRPr>
        </a:defPPr>
      </a:lstStyle>
    </a:tx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1854</TotalTime>
  <Words>815</Words>
  <Application>Microsoft Office PowerPoint</Application>
  <PresentationFormat>Apresentação no Ecrã (4:3)</PresentationFormat>
  <Paragraphs>137</Paragraphs>
  <Slides>25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25</vt:i4>
      </vt:variant>
    </vt:vector>
  </HeadingPairs>
  <TitlesOfParts>
    <vt:vector size="31" baseType="lpstr">
      <vt:lpstr>Calibri Light</vt:lpstr>
      <vt:lpstr>Garamond</vt:lpstr>
      <vt:lpstr>Times New Roman</vt:lpstr>
      <vt:lpstr>Verdana</vt:lpstr>
      <vt:lpstr>Wingdings</vt:lpstr>
      <vt:lpstr>Level</vt:lpstr>
      <vt:lpstr>Destilador Inteligente</vt:lpstr>
      <vt:lpstr>Descrição do Problema</vt:lpstr>
      <vt:lpstr>Componente Física e Substituição de Componentes</vt:lpstr>
      <vt:lpstr>Arquitetura Geral do Destilador</vt:lpstr>
      <vt:lpstr>Arquitetura Geral do Destilador</vt:lpstr>
      <vt:lpstr>Arquitetura Geral do Destilador</vt:lpstr>
      <vt:lpstr>Arquitetura Geral do Destilador</vt:lpstr>
      <vt:lpstr>Arquitetura Geral do Destilador</vt:lpstr>
      <vt:lpstr>Descrição do Sistema</vt:lpstr>
      <vt:lpstr>Descrição do Sistema</vt:lpstr>
      <vt:lpstr>Descrição do Sistema</vt:lpstr>
      <vt:lpstr>Substituição de Componentes</vt:lpstr>
      <vt:lpstr>Substituição de Componentes</vt:lpstr>
      <vt:lpstr>Substituição de Componentes</vt:lpstr>
      <vt:lpstr>Componentes Removidos</vt:lpstr>
      <vt:lpstr>Componentes Adicionados</vt:lpstr>
      <vt:lpstr>Arquitetura do Software</vt:lpstr>
      <vt:lpstr>Arquitetura do Software</vt:lpstr>
      <vt:lpstr>Interface Web</vt:lpstr>
      <vt:lpstr>Interface Web</vt:lpstr>
      <vt:lpstr>Modo Automático</vt:lpstr>
      <vt:lpstr>Modo Manual</vt:lpstr>
      <vt:lpstr>Solução a Implementar</vt:lpstr>
      <vt:lpstr>Metodologia e Tecnologias</vt:lpstr>
      <vt:lpstr>Plano de Trabalho</vt:lpstr>
    </vt:vector>
  </TitlesOfParts>
  <Company>EST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Agent Oriented Organization Modeling using Information Field Theory</dc:title>
  <dc:creator>Valentim Realinho</dc:creator>
  <cp:lastModifiedBy>Sergio Correia</cp:lastModifiedBy>
  <cp:revision>122</cp:revision>
  <dcterms:created xsi:type="dcterms:W3CDTF">2000-07-15T21:15:25Z</dcterms:created>
  <dcterms:modified xsi:type="dcterms:W3CDTF">2024-09-09T18:29:34Z</dcterms:modified>
</cp:coreProperties>
</file>

<file path=docProps/thumbnail.jpeg>
</file>